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92" r:id="rId2"/>
    <p:sldId id="295" r:id="rId3"/>
    <p:sldId id="307" r:id="rId4"/>
    <p:sldId id="321" r:id="rId5"/>
    <p:sldId id="281" r:id="rId6"/>
    <p:sldId id="322" r:id="rId7"/>
    <p:sldId id="333" r:id="rId8"/>
    <p:sldId id="323" r:id="rId9"/>
    <p:sldId id="318" r:id="rId10"/>
    <p:sldId id="326" r:id="rId11"/>
    <p:sldId id="335" r:id="rId12"/>
    <p:sldId id="308" r:id="rId13"/>
    <p:sldId id="327" r:id="rId14"/>
    <p:sldId id="328" r:id="rId15"/>
    <p:sldId id="310" r:id="rId16"/>
    <p:sldId id="309" r:id="rId17"/>
    <p:sldId id="304" r:id="rId18"/>
    <p:sldId id="329" r:id="rId19"/>
    <p:sldId id="332" r:id="rId20"/>
    <p:sldId id="334" r:id="rId21"/>
    <p:sldId id="288" r:id="rId22"/>
    <p:sldId id="29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Revue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Revue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Revue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Revue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Revue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Revue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Revue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Revue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Revu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FF99CC"/>
    <a:srgbClr val="FF3300"/>
    <a:srgbClr val="FFCCFF"/>
    <a:srgbClr val="FFCCCC"/>
    <a:srgbClr val="0000FF"/>
    <a:srgbClr val="FAFCA2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75E7AE-40CE-4ABA-8C76-9CBB31441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fld id="{DE1ECC51-6510-445B-B435-A4DF2CBDAE0F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1C084-83A7-4D09-8710-CD8BB60D2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314484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D6CD-D8BB-4B0A-A699-59793F479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6120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AFABD-FF34-42A4-A696-BFDEAA0F8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33593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69C12-3D57-49BC-8506-D0C891710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92909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A8D46-97B4-47EF-B7A7-2333DC220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01189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3F5A-E049-4B99-ACB3-0C84DB0D8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2827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F2E9-E9A5-45AE-ADC5-F41F443BD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269646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21B8C-602B-4DDD-8DBC-0E68EFB26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03686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7503-3BD2-4D5D-9DBC-724EEDED4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79728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0C058-019D-448B-ACAA-4F5EAA8F0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979007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2ECC8-0B57-4162-A961-DDE2898CF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9717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4824-42BC-4889-8D66-849BDAB11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713700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75B8-5471-48F3-ACBE-552F350A8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62295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CBB3407E-8F49-4D43-8241-411B5268F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file:///C:\Documents%20and%20Settings\Administrator\Desktop\PHEP%20TRU%20PHAM%20VI%2010\hay%20lam.wma" TargetMode="External"/><Relationship Id="rId7" Type="http://schemas.openxmlformats.org/officeDocument/2006/relationships/image" Target="../media/image9.jpeg"/><Relationship Id="rId2" Type="http://schemas.openxmlformats.org/officeDocument/2006/relationships/audio" Target="file:///C:\Documents%20and%20Settings\Administrator\Desktop\PHEP%20TRU%20PHAM%20VI%2010\tot%20lam.wma" TargetMode="External"/><Relationship Id="rId1" Type="http://schemas.openxmlformats.org/officeDocument/2006/relationships/audio" Target="file:///C:\Documents%20and%20Settings\Administrator\Desktop\PHEP%20TRU%20PHAM%20VI%2010\ban%20lam%20sai%20roi.wma" TargetMode="External"/><Relationship Id="rId6" Type="http://schemas.openxmlformats.org/officeDocument/2006/relationships/slide" Target="slide19.xml"/><Relationship Id="rId11" Type="http://schemas.openxmlformats.org/officeDocument/2006/relationships/image" Target="../media/image5.png"/><Relationship Id="rId5" Type="http://schemas.openxmlformats.org/officeDocument/2006/relationships/slide" Target="slide20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li%20qua%20keu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990600" y="4267200"/>
            <a:ext cx="6629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: LUYỆN TỪ và CÂU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2286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>
                        <a:alpha val="81000"/>
                      </a:srgbClr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26</a:t>
            </a:r>
          </a:p>
        </p:txBody>
      </p:sp>
      <p:sp>
        <p:nvSpPr>
          <p:cNvPr id="3077" name="WordArt 2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467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CC3300"/>
                </a:solidFill>
                <a:miter lim="800000"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" descr="flow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bg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143000" y="685800"/>
            <a:ext cx="7696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Bài tập 3 : Chọn từ thích hợp trong các từ sau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</a:rPr>
              <a:t> đây để điền vào chỗ trống :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</a:rPr>
              <a:t>anh dũng , dũng cảm , dũng mãnh</a:t>
            </a:r>
            <a:r>
              <a:rPr lang="en-US" altLang="en-US" sz="36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bg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latin typeface="Arial" panose="020B0604020202020204" pitchFamily="34" charset="0"/>
              </a:rPr>
              <a:t>-.....................bênh vực lẽ phải</a:t>
            </a:r>
            <a:r>
              <a:rPr lang="en-US" altLang="en-US" sz="3600" i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685800" y="31242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latin typeface="Arial" panose="020B0604020202020204" pitchFamily="34" charset="0"/>
              </a:rPr>
              <a:t>-Khí thế  ..............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905000" y="4495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latin typeface="Arial" panose="020B0604020202020204" pitchFamily="34" charset="0"/>
              </a:rPr>
              <a:t>-hi sinh.............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657600" y="44958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FF3300"/>
                </a:solidFill>
                <a:latin typeface="Arial" panose="020B0604020202020204" pitchFamily="34" charset="0"/>
              </a:rPr>
              <a:t>anh dũng 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1066800" y="1524000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FF3300"/>
                </a:solidFill>
                <a:latin typeface="Arial" panose="020B0604020202020204" pitchFamily="34" charset="0"/>
              </a:rPr>
              <a:t>Dũng cảm</a:t>
            </a:r>
            <a:r>
              <a:rPr lang="en-US" altLang="en-US" sz="36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3048000" y="3048000"/>
            <a:ext cx="533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FF3300"/>
                </a:solidFill>
                <a:latin typeface="Arial" panose="020B0604020202020204" pitchFamily="34" charset="0"/>
              </a:rPr>
              <a:t>dũng mãnh</a:t>
            </a:r>
            <a:r>
              <a:rPr lang="en-US" altLang="en-US" sz="4000" i="1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/>
      <p:bldP spid="114695" grpId="0"/>
      <p:bldP spid="114696" grpId="0"/>
      <p:bldP spid="1146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7543800" cy="2225675"/>
          </a:xfrm>
          <a:prstGeom prst="rect">
            <a:avLst/>
          </a:prstGeom>
          <a:solidFill>
            <a:srgbClr val="FAFC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VNI-Helve" pitchFamily="2" charset="0"/>
              </a:rPr>
              <a:t>Hoaït ñoäng 2</a:t>
            </a:r>
            <a:r>
              <a:rPr lang="en-US" altLang="en-US" sz="4000" b="1">
                <a:solidFill>
                  <a:srgbClr val="FF6600"/>
                </a:solidFill>
                <a:latin typeface="VNI-Helve" pitchFamily="2" charset="0"/>
              </a:rPr>
              <a:t>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6600"/>
                </a:solidFill>
                <a:latin typeface="VNI-Helve" pitchFamily="2" charset="0"/>
              </a:rPr>
              <a:t>TÌM HIEÅU CAÙC THAØNH NGÖÕ VEÀ DUÕNG CAÛM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85800" y="990600"/>
            <a:ext cx="78486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i="1" u="sng">
                <a:solidFill>
                  <a:srgbClr val="0000FF"/>
                </a:solidFill>
                <a:latin typeface="Arial" panose="020B0604020202020204" pitchFamily="34" charset="0"/>
              </a:rPr>
              <a:t>Bài 4</a:t>
            </a:r>
            <a:r>
              <a:rPr lang="en-US" altLang="en-US" sz="4000" i="1">
                <a:solidFill>
                  <a:srgbClr val="0000FF"/>
                </a:solidFill>
                <a:latin typeface="Arial" panose="020B0604020202020204" pitchFamily="34" charset="0"/>
              </a:rPr>
              <a:t> : Trong các thành ngữ sau , những thành ngữ nào nói về lòng dũng cảm ? </a:t>
            </a:r>
          </a:p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0000FF"/>
                </a:solidFill>
                <a:latin typeface="Arial" panose="020B0604020202020204" pitchFamily="34" charset="0"/>
              </a:rPr>
              <a:t>    Ba chìm bảy nổi ; vào sinh ra tử ; cày sâu cuốc bẫm ; gan vàng dạ sắt ; nhường cơm sẻ áo ; chân lấm tay bùn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8382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r>
              <a:rPr lang="en-US" altLang="en-US" sz="4000" i="1">
                <a:solidFill>
                  <a:srgbClr val="0000FF"/>
                </a:solidFill>
                <a:latin typeface="Arial" panose="020B0604020202020204" pitchFamily="34" charset="0"/>
              </a:rPr>
              <a:t>thành ngữ nói về lòng dũng cảm. Đó là:</a:t>
            </a:r>
          </a:p>
          <a:p>
            <a:r>
              <a:rPr lang="en-US" altLang="en-US" sz="4000" i="1">
                <a:solidFill>
                  <a:srgbClr val="0000FF"/>
                </a:solidFill>
                <a:latin typeface="Arial" panose="020B0604020202020204" pitchFamily="34" charset="0"/>
              </a:rPr>
              <a:t>  * </a:t>
            </a:r>
            <a:r>
              <a:rPr lang="en-US" altLang="en-US" sz="4000" b="1" i="1">
                <a:solidFill>
                  <a:srgbClr val="FF3300"/>
                </a:solidFill>
                <a:latin typeface="Arial" panose="020B0604020202020204" pitchFamily="34" charset="0"/>
              </a:rPr>
              <a:t>Vào sinh ra tử</a:t>
            </a:r>
            <a:r>
              <a:rPr lang="en-US" altLang="en-US" sz="4000" i="1">
                <a:solidFill>
                  <a:srgbClr val="0000FF"/>
                </a:solidFill>
                <a:latin typeface="Arial" panose="020B0604020202020204" pitchFamily="34" charset="0"/>
              </a:rPr>
              <a:t> (trải qua nhiều trận mạc, đầy nguy hiểm, kề bên cái chết).</a:t>
            </a:r>
          </a:p>
          <a:p>
            <a:r>
              <a:rPr lang="en-US" altLang="en-US" sz="4000" i="1">
                <a:solidFill>
                  <a:srgbClr val="0000FF"/>
                </a:solidFill>
                <a:latin typeface="Arial" panose="020B0604020202020204" pitchFamily="34" charset="0"/>
              </a:rPr>
              <a:t>  * </a:t>
            </a:r>
            <a:r>
              <a:rPr lang="en-US" altLang="en-US" sz="4000" b="1" i="1">
                <a:solidFill>
                  <a:srgbClr val="FF3300"/>
                </a:solidFill>
                <a:latin typeface="Arial" panose="020B0604020202020204" pitchFamily="34" charset="0"/>
              </a:rPr>
              <a:t>Gan vàng dạ sắt</a:t>
            </a:r>
            <a:r>
              <a:rPr lang="en-US" altLang="en-US" sz="4000" i="1">
                <a:solidFill>
                  <a:srgbClr val="0000FF"/>
                </a:solidFill>
                <a:latin typeface="Arial" panose="020B0604020202020204" pitchFamily="34" charset="0"/>
              </a:rPr>
              <a:t> (gan dạ dũng cảm, không nao núng trước khó khăn nguy hiểm).</a:t>
            </a:r>
            <a:r>
              <a:rPr lang="en-US" altLang="en-US" sz="4000" i="1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38200" y="1143000"/>
            <a:ext cx="784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i="1" u="sng">
                <a:solidFill>
                  <a:srgbClr val="FF3300"/>
                </a:solidFill>
                <a:latin typeface="Arial" panose="020B0604020202020204" pitchFamily="34" charset="0"/>
              </a:rPr>
              <a:t>Bài 5</a:t>
            </a:r>
            <a:r>
              <a:rPr lang="en-US" altLang="en-US" sz="4000" i="1">
                <a:solidFill>
                  <a:srgbClr val="FF3300"/>
                </a:solidFill>
                <a:latin typeface="Arial" panose="020B0604020202020204" pitchFamily="34" charset="0"/>
              </a:rPr>
              <a:t> : Đặt câu với một trong các thành ngữ vừa tìm được ở bài tập 4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762000" y="3124200"/>
            <a:ext cx="7696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u="sng">
                <a:solidFill>
                  <a:srgbClr val="0000FF"/>
                </a:solidFill>
                <a:latin typeface="Arial" panose="020B0604020202020204" pitchFamily="34" charset="0"/>
              </a:rPr>
              <a:t>Ví dụ</a:t>
            </a:r>
            <a:r>
              <a:rPr lang="en-US" altLang="en-US" sz="4000" i="1" u="sng">
                <a:solidFill>
                  <a:srgbClr val="0000FF"/>
                </a:solidFill>
                <a:latin typeface="Arial" panose="020B0604020202020204" pitchFamily="34" charset="0"/>
              </a:rPr>
              <a:t> :</a:t>
            </a:r>
            <a:r>
              <a:rPr lang="en-US" altLang="en-US" sz="4000" i="1">
                <a:solidFill>
                  <a:srgbClr val="0000FF"/>
                </a:solidFill>
                <a:latin typeface="Arial" panose="020B0604020202020204" pitchFamily="34" charset="0"/>
              </a:rPr>
              <a:t>  Ba tôi đã từng vào sinh ra tử ở chiến trường này.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7086600" cy="762000"/>
          </a:xfrm>
          <a:prstGeom prst="rect">
            <a:avLst/>
          </a:prstGeom>
          <a:solidFill>
            <a:srgbClr val="FAFC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  <a:latin typeface="VNI-Helve" pitchFamily="2" charset="0"/>
              </a:rPr>
              <a:t>Hoaït ñoäng 3</a:t>
            </a:r>
            <a:r>
              <a:rPr lang="en-US" altLang="en-US" sz="4400" b="1">
                <a:solidFill>
                  <a:srgbClr val="FF6600"/>
                </a:solidFill>
                <a:latin typeface="VNI-Helve" pitchFamily="2" charset="0"/>
              </a:rPr>
              <a:t> : CUÛNG COÁ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k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60325"/>
            <a:ext cx="8915400" cy="6797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04800" y="609600"/>
            <a:ext cx="815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AFCA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FF3300"/>
                </a:solidFill>
                <a:latin typeface="VNI-Times" pitchFamily="2" charset="0"/>
              </a:rPr>
              <a:t>    </a:t>
            </a:r>
            <a:r>
              <a:rPr lang="en-US" altLang="en-US" sz="4000" b="1">
                <a:solidFill>
                  <a:srgbClr val="FF3300"/>
                </a:solidFill>
                <a:latin typeface="VNI-Times" pitchFamily="2" charset="0"/>
              </a:rPr>
              <a:t>TROØ CHÔI OÂ SOÁ KÌ DIEÄU 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066800" y="2362200"/>
            <a:ext cx="6858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</a:rPr>
              <a:t>Luaät chôi: Coù 4 oâ soá , hai ñoäi noái tieáp nhau moãi laàn choïn 1 oâ soá vaø traû lôøi caâu hoûi töông öùng. Thôøi gian suy nghó laø 10 giaây.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9"/>
          <p:cNvSpPr txBox="1">
            <a:spLocks noChangeArrowheads="1"/>
          </p:cNvSpPr>
          <p:nvPr/>
        </p:nvSpPr>
        <p:spPr bwMode="auto">
          <a:xfrm>
            <a:off x="609600" y="49530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507" name="Text Box 20"/>
          <p:cNvSpPr txBox="1">
            <a:spLocks noChangeArrowheads="1"/>
          </p:cNvSpPr>
          <p:nvPr/>
        </p:nvSpPr>
        <p:spPr bwMode="auto">
          <a:xfrm>
            <a:off x="6400800" y="4953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10 = 0</a:t>
            </a:r>
          </a:p>
        </p:txBody>
      </p:sp>
      <p:sp>
        <p:nvSpPr>
          <p:cNvPr id="1065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04800" y="381000"/>
            <a:ext cx="3429000" cy="2667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80808"/>
                </a:solidFill>
                <a:latin typeface="VNI-Times new noman"/>
              </a:rPr>
              <a:t>Lựa chọn đáp</a:t>
            </a:r>
            <a:br>
              <a:rPr lang="en-US" altLang="en-US" sz="3600" b="1">
                <a:solidFill>
                  <a:srgbClr val="080808"/>
                </a:solidFill>
                <a:latin typeface="VNI-Times new noman"/>
              </a:rPr>
            </a:br>
            <a:r>
              <a:rPr lang="en-US" altLang="en-US" sz="3600" b="1">
                <a:solidFill>
                  <a:srgbClr val="080808"/>
                </a:solidFill>
                <a:latin typeface="VNI-Times new noman"/>
              </a:rPr>
              <a:t> án đúng nhất</a:t>
            </a:r>
            <a:br>
              <a:rPr lang="en-US" altLang="en-US" sz="3600" b="1">
                <a:solidFill>
                  <a:srgbClr val="080808"/>
                </a:solidFill>
                <a:latin typeface="VNI-Times new noman"/>
              </a:rPr>
            </a:br>
            <a:r>
              <a:rPr lang="en-US" altLang="en-US" sz="3600" b="1">
                <a:solidFill>
                  <a:srgbClr val="080808"/>
                </a:solidFill>
                <a:latin typeface="VNI-Times new noman"/>
              </a:rPr>
              <a:t> bằng cách giơ </a:t>
            </a:r>
            <a:br>
              <a:rPr lang="en-US" altLang="en-US" sz="3600" b="1">
                <a:solidFill>
                  <a:srgbClr val="080808"/>
                </a:solidFill>
                <a:latin typeface="VNI-Times new noman"/>
              </a:rPr>
            </a:br>
            <a:r>
              <a:rPr lang="en-US" altLang="en-US" sz="3600" b="1">
                <a:solidFill>
                  <a:srgbClr val="080808"/>
                </a:solidFill>
                <a:latin typeface="VNI-Times new noman"/>
              </a:rPr>
              <a:t>thẻ  A,B,C</a:t>
            </a:r>
          </a:p>
        </p:txBody>
      </p:sp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304800" y="3886200"/>
            <a:ext cx="3429000" cy="2390775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với </a:t>
            </a:r>
            <a:b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cùng nghĩa</a:t>
            </a:r>
            <a:b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từ dũng cảm</a:t>
            </a:r>
          </a:p>
        </p:txBody>
      </p:sp>
      <p:sp>
        <p:nvSpPr>
          <p:cNvPr id="106521" name="Rectangle 2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495800" y="3657600"/>
            <a:ext cx="4029075" cy="273843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8080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 chọn đáp</a:t>
            </a:r>
            <a:b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án đúng nhất</a:t>
            </a:r>
            <a:b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bằng cách giơ </a:t>
            </a:r>
            <a:b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  A,B,C</a:t>
            </a:r>
          </a:p>
        </p:txBody>
      </p:sp>
      <p:pic>
        <p:nvPicPr>
          <p:cNvPr id="106522" name="Picture 26" descr="TLA (42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25" name="Picture 29" descr="CA0Z27S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3962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26" name="Picture 30" descr="images[88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581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5257800" y="990600"/>
            <a:ext cx="3276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VNi times new roman"/>
                <a:cs typeface="Arial" panose="020B0604020202020204" pitchFamily="34" charset="0"/>
              </a:rPr>
              <a:t>Tìm thêm thành ngữ nói về lòng Dũng cảm.</a:t>
            </a:r>
            <a:endParaRPr lang="en-US" altLang="en-US" sz="3200" b="1">
              <a:latin typeface="VNi times new roman"/>
              <a:cs typeface="Arial" panose="020B0604020202020204" pitchFamily="34" charset="0"/>
            </a:endParaRPr>
          </a:p>
        </p:txBody>
      </p:sp>
      <p:pic>
        <p:nvPicPr>
          <p:cNvPr id="106531" name="Picture 35" descr="CATS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038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32" name="ban lam sai ro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37"/>
          <p:cNvSpPr txBox="1">
            <a:spLocks noChangeArrowheads="1"/>
          </p:cNvSpPr>
          <p:nvPr/>
        </p:nvSpPr>
        <p:spPr bwMode="auto">
          <a:xfrm>
            <a:off x="0" y="624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VN.Arial" pitchFamily="34" charset="0"/>
              </a:rPr>
              <a:t>S</a:t>
            </a:r>
          </a:p>
        </p:txBody>
      </p:sp>
      <p:pic>
        <p:nvPicPr>
          <p:cNvPr id="106534" name="tot lam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 Box 39"/>
          <p:cNvSpPr txBox="1">
            <a:spLocks noChangeArrowheads="1"/>
          </p:cNvSpPr>
          <p:nvPr/>
        </p:nvSpPr>
        <p:spPr bwMode="auto">
          <a:xfrm>
            <a:off x="8686800" y="5791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VN.Arial" pitchFamily="34" charset="0"/>
              </a:rPr>
              <a:t>Đ</a:t>
            </a:r>
          </a:p>
        </p:txBody>
      </p:sp>
      <p:pic>
        <p:nvPicPr>
          <p:cNvPr id="106536" name="hay lam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6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6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6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6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6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6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99" fill="hold"/>
                                        <p:tgtEl>
                                          <p:spTgt spid="106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3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6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999" fill="hold"/>
                                        <p:tgtEl>
                                          <p:spTgt spid="106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3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3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6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66" fill="hold"/>
                                        <p:tgtEl>
                                          <p:spTgt spid="106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3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36"/>
                </p:tgtEl>
              </p:cMediaNode>
            </p:audio>
          </p:childTnLst>
        </p:cTn>
      </p:par>
    </p:tnLst>
    <p:bldLst>
      <p:bldP spid="106517" grpId="0" animBg="1"/>
      <p:bldP spid="106520" grpId="0" animBg="1"/>
      <p:bldP spid="106521" grpId="0" animBg="1"/>
      <p:bldP spid="106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09572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3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cxnSp>
        <p:nvCxnSpPr>
          <p:cNvPr id="109575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6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endParaRPr lang="en-US" altLang="en-US"/>
          </a:p>
        </p:txBody>
      </p:sp>
      <p:cxnSp>
        <p:nvCxnSpPr>
          <p:cNvPr id="109577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578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09579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580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09582" name="Text Box 14">
            <a:hlinkClick r:id="" action="ppaction://noaction">
              <a:snd r:embed="rId7" name="bomb.wav"/>
            </a:hlinkClick>
            <a:hlinkHover r:id="" action="ppaction://noaction">
              <a:snd r:embed="rId7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09586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22553" name="Picture 25" descr="star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cùng nghĩa với từ Dũng cảm.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609600" y="19050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Anh hùng, thương yêu, dũng cảm, gan dạ.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762000" y="31242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Gan góc, táo bạo, gan lì, dũng mãnh.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685800" y="45720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C. Can trường, can đảm,gan lì, yếu ớt.</a:t>
            </a:r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609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09599" name="Oval 31"/>
          <p:cNvSpPr>
            <a:spLocks noChangeArrowheads="1"/>
          </p:cNvSpPr>
          <p:nvPr/>
        </p:nvSpPr>
        <p:spPr bwMode="auto">
          <a:xfrm>
            <a:off x="609600" y="3048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09601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8006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1" grpId="1" animBg="1"/>
      <p:bldP spid="109571" grpId="2" animBg="1"/>
      <p:bldP spid="109571" grpId="3" animBg="1"/>
      <p:bldP spid="109571" grpId="4" animBg="1"/>
      <p:bldP spid="109571" grpId="5" animBg="1"/>
      <p:bldP spid="109571" grpId="6" animBg="1"/>
      <p:bldP spid="109573" grpId="0" animBg="1"/>
      <p:bldP spid="109573" grpId="1" animBg="1"/>
      <p:bldP spid="109573" grpId="2" animBg="1"/>
      <p:bldP spid="109573" grpId="3" animBg="1"/>
      <p:bldP spid="109573" grpId="4" animBg="1"/>
      <p:bldP spid="109573" grpId="5" animBg="1"/>
      <p:bldP spid="109573" grpId="6" animBg="1"/>
      <p:bldP spid="109573" grpId="7" animBg="1"/>
      <p:bldP spid="109573" grpId="8" animBg="1"/>
      <p:bldP spid="109573" grpId="9" animBg="1"/>
      <p:bldP spid="109573" grpId="10" animBg="1"/>
      <p:bldP spid="109574" grpId="0" animBg="1"/>
      <p:bldP spid="109574" grpId="1" animBg="1"/>
      <p:bldP spid="109574" grpId="2" animBg="1"/>
      <p:bldP spid="109574" grpId="3" animBg="1"/>
      <p:bldP spid="109574" grpId="4" animBg="1"/>
      <p:bldP spid="109574" grpId="5" animBg="1"/>
      <p:bldP spid="109578" grpId="0" animBg="1"/>
      <p:bldP spid="109578" grpId="1" animBg="1"/>
      <p:bldP spid="109578" grpId="2" animBg="1"/>
      <p:bldP spid="109578" grpId="3" animBg="1"/>
      <p:bldP spid="109578" grpId="4" animBg="1"/>
      <p:bldP spid="109578" grpId="5" animBg="1"/>
      <p:bldP spid="109578" grpId="6" animBg="1"/>
      <p:bldP spid="109578" grpId="7" animBg="1"/>
      <p:bldP spid="109578" grpId="8" animBg="1"/>
      <p:bldP spid="109578" grpId="9" animBg="1"/>
      <p:bldP spid="109582" grpId="0"/>
      <p:bldP spid="109583" grpId="0"/>
      <p:bldP spid="109583" grpId="1"/>
      <p:bldP spid="109584" grpId="0"/>
      <p:bldP spid="109584" grpId="1"/>
      <p:bldP spid="109585" grpId="0"/>
      <p:bldP spid="109585" grpId="1"/>
      <p:bldP spid="109586" grpId="0"/>
      <p:bldP spid="109586" grpId="1"/>
      <p:bldP spid="109587" grpId="0"/>
      <p:bldP spid="109587" grpId="1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2" grpId="0"/>
      <p:bldP spid="10959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A2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" descr="flow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41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762000" y="592138"/>
            <a:ext cx="88392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>
              <a:solidFill>
                <a:srgbClr val="0000FF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00FF"/>
                </a:solidFill>
                <a:latin typeface="VNI-Times" pitchFamily="2" charset="0"/>
              </a:rPr>
              <a:t>Luyeän töø vaø caâu</a:t>
            </a:r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09600" y="2514600"/>
            <a:ext cx="76962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3300"/>
                </a:solidFill>
                <a:latin typeface="VNI-Times" pitchFamily="2" charset="0"/>
              </a:rPr>
              <a:t> MÔÛ ROÄNG VOÁN TÖØ: DUÕNG CAÛM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6" grpId="0"/>
      <p:bldP spid="706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AutoShape 3"/>
          <p:cNvSpPr>
            <a:spLocks noChangeArrowheads="1"/>
          </p:cNvSpPr>
          <p:nvPr/>
        </p:nvSpPr>
        <p:spPr bwMode="auto">
          <a:xfrm rot="600000">
            <a:off x="6096000" y="4572000"/>
            <a:ext cx="455613" cy="454025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13668" name="AutoShape 4"/>
          <p:cNvCxnSpPr>
            <a:cxnSpLocks noChangeShapeType="1"/>
          </p:cNvCxnSpPr>
          <p:nvPr/>
        </p:nvCxnSpPr>
        <p:spPr bwMode="auto">
          <a:xfrm flipH="1" flipV="1">
            <a:off x="6781800" y="3276600"/>
            <a:ext cx="115888" cy="12652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69" name="AutoShape 5"/>
          <p:cNvSpPr>
            <a:spLocks noChangeArrowheads="1"/>
          </p:cNvSpPr>
          <p:nvPr/>
        </p:nvSpPr>
        <p:spPr bwMode="auto">
          <a:xfrm rot="470587">
            <a:off x="6705600" y="4572000"/>
            <a:ext cx="473075" cy="5334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 rot="9300000">
            <a:off x="7924800" y="3886200"/>
            <a:ext cx="455613" cy="4810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cxnSp>
        <p:nvCxnSpPr>
          <p:cNvPr id="113671" name="AutoShape 7"/>
          <p:cNvCxnSpPr>
            <a:cxnSpLocks noChangeShapeType="1"/>
          </p:cNvCxnSpPr>
          <p:nvPr/>
        </p:nvCxnSpPr>
        <p:spPr bwMode="auto">
          <a:xfrm>
            <a:off x="6781800" y="3276600"/>
            <a:ext cx="1138238" cy="77470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2" name="AutoShape 8"/>
          <p:cNvSpPr>
            <a:spLocks noChangeArrowheads="1"/>
          </p:cNvSpPr>
          <p:nvPr/>
        </p:nvSpPr>
        <p:spPr bwMode="auto">
          <a:xfrm rot="-4200000">
            <a:off x="5497513" y="4179887"/>
            <a:ext cx="433388" cy="455613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endParaRPr lang="en-US" altLang="en-US"/>
          </a:p>
        </p:txBody>
      </p:sp>
      <p:cxnSp>
        <p:nvCxnSpPr>
          <p:cNvPr id="113673" name="AutoShape 9"/>
          <p:cNvCxnSpPr>
            <a:cxnSpLocks noChangeShapeType="1"/>
          </p:cNvCxnSpPr>
          <p:nvPr/>
        </p:nvCxnSpPr>
        <p:spPr bwMode="auto">
          <a:xfrm flipH="1">
            <a:off x="5867400" y="3276600"/>
            <a:ext cx="819150" cy="9969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74" name="AutoShape 10"/>
          <p:cNvSpPr>
            <a:spLocks noChangeArrowheads="1"/>
          </p:cNvSpPr>
          <p:nvPr/>
        </p:nvSpPr>
        <p:spPr bwMode="auto">
          <a:xfrm rot="4620000">
            <a:off x="7512050" y="4451350"/>
            <a:ext cx="368300" cy="457200"/>
          </a:xfrm>
          <a:prstGeom prst="flowChartOr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13675" name="AutoShape 11"/>
          <p:cNvCxnSpPr>
            <a:cxnSpLocks noChangeShapeType="1"/>
          </p:cNvCxnSpPr>
          <p:nvPr/>
        </p:nvCxnSpPr>
        <p:spPr bwMode="auto">
          <a:xfrm>
            <a:off x="6781800" y="3352800"/>
            <a:ext cx="815975" cy="11366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676" name="AutoShape 12"/>
          <p:cNvCxnSpPr>
            <a:cxnSpLocks noChangeShapeType="1"/>
          </p:cNvCxnSpPr>
          <p:nvPr/>
        </p:nvCxnSpPr>
        <p:spPr bwMode="auto">
          <a:xfrm flipH="1">
            <a:off x="6400800" y="3352800"/>
            <a:ext cx="322263" cy="1289050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486400" y="914400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13678" name="Text Box 14">
            <a:hlinkClick r:id="" action="ppaction://noaction">
              <a:snd r:embed="rId7" name="bomb.wav"/>
            </a:hlinkClick>
            <a:hlinkHover r:id="" action="ppaction://noaction">
              <a:snd r:embed="rId7" name="bomb.wav"/>
            </a:hlinkHover>
          </p:cNvPr>
          <p:cNvSpPr txBox="1">
            <a:spLocks noChangeArrowheads="1"/>
          </p:cNvSpPr>
          <p:nvPr/>
        </p:nvSpPr>
        <p:spPr bwMode="auto">
          <a:xfrm>
            <a:off x="59436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00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59436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02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01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04</a:t>
            </a: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59436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03</a:t>
            </a: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60960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06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6019800" y="13716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05</a:t>
            </a: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5867400" y="12192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08</a:t>
            </a:r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5867400" y="11430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07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10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5867400" y="1295400"/>
            <a:ext cx="1800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0" b="1">
                <a:solidFill>
                  <a:srgbClr val="0000FF"/>
                </a:solidFill>
                <a:latin typeface="VNI-Helve" pitchFamily="2" charset="0"/>
              </a:rPr>
              <a:t>09</a:t>
            </a:r>
          </a:p>
        </p:txBody>
      </p:sp>
      <p:pic>
        <p:nvPicPr>
          <p:cNvPr id="23577" name="Picture 25" descr="star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838200" y="381000"/>
            <a:ext cx="525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3300"/>
                </a:solidFill>
                <a:latin typeface="VNi times new roman"/>
              </a:rPr>
              <a:t>Dòng nào dưới đây trái nghĩa với từ Dũng cảm.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09600" y="1905000"/>
            <a:ext cx="487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A. Hèn nhát, nhút nhát  quả cảm,hèn mạt.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762000" y="32004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B. Hèn nhát, hèn hạ, bạc nhược, gan lì.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685800" y="4572000"/>
            <a:ext cx="480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VNI-Times new noman"/>
              </a:rPr>
              <a:t>C. Nhu nhược, hèn nhát khiếp nhược, nhát gan.</a:t>
            </a:r>
          </a:p>
        </p:txBody>
      </p:sp>
      <p:sp>
        <p:nvSpPr>
          <p:cNvPr id="113694" name="Oval 30"/>
          <p:cNvSpPr>
            <a:spLocks noChangeArrowheads="1"/>
          </p:cNvSpPr>
          <p:nvPr/>
        </p:nvSpPr>
        <p:spPr bwMode="auto">
          <a:xfrm>
            <a:off x="457200" y="44196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13695" name="AutoShape 3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638800" y="5181600"/>
            <a:ext cx="5334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67" grpId="1" animBg="1"/>
      <p:bldP spid="113667" grpId="2" animBg="1"/>
      <p:bldP spid="113667" grpId="3" animBg="1"/>
      <p:bldP spid="113667" grpId="4" animBg="1"/>
      <p:bldP spid="113667" grpId="5" animBg="1"/>
      <p:bldP spid="113667" grpId="6" animBg="1"/>
      <p:bldP spid="113669" grpId="0" animBg="1"/>
      <p:bldP spid="113669" grpId="1" animBg="1"/>
      <p:bldP spid="113669" grpId="2" animBg="1"/>
      <p:bldP spid="113669" grpId="3" animBg="1"/>
      <p:bldP spid="113669" grpId="4" animBg="1"/>
      <p:bldP spid="113669" grpId="5" animBg="1"/>
      <p:bldP spid="113669" grpId="6" animBg="1"/>
      <p:bldP spid="113669" grpId="7" animBg="1"/>
      <p:bldP spid="113669" grpId="8" animBg="1"/>
      <p:bldP spid="113669" grpId="9" animBg="1"/>
      <p:bldP spid="113669" grpId="10" animBg="1"/>
      <p:bldP spid="113670" grpId="0" animBg="1"/>
      <p:bldP spid="113670" grpId="1" animBg="1"/>
      <p:bldP spid="113670" grpId="2" animBg="1"/>
      <p:bldP spid="113670" grpId="3" animBg="1"/>
      <p:bldP spid="113670" grpId="4" animBg="1"/>
      <p:bldP spid="113670" grpId="5" animBg="1"/>
      <p:bldP spid="113674" grpId="0" animBg="1"/>
      <p:bldP spid="113674" grpId="1" animBg="1"/>
      <p:bldP spid="113674" grpId="2" animBg="1"/>
      <p:bldP spid="113674" grpId="3" animBg="1"/>
      <p:bldP spid="113674" grpId="4" animBg="1"/>
      <p:bldP spid="113674" grpId="5" animBg="1"/>
      <p:bldP spid="113674" grpId="6" animBg="1"/>
      <p:bldP spid="113674" grpId="7" animBg="1"/>
      <p:bldP spid="113674" grpId="8" animBg="1"/>
      <p:bldP spid="113674" grpId="9" animBg="1"/>
      <p:bldP spid="113678" grpId="0"/>
      <p:bldP spid="113679" grpId="0"/>
      <p:bldP spid="113679" grpId="1"/>
      <p:bldP spid="113680" grpId="0"/>
      <p:bldP spid="113680" grpId="1"/>
      <p:bldP spid="113681" grpId="0"/>
      <p:bldP spid="113681" grpId="1"/>
      <p:bldP spid="113682" grpId="0"/>
      <p:bldP spid="113682" grpId="1"/>
      <p:bldP spid="113683" grpId="0"/>
      <p:bldP spid="113683" grpId="1"/>
      <p:bldP spid="113684" grpId="0"/>
      <p:bldP spid="113684" grpId="1"/>
      <p:bldP spid="113685" grpId="0"/>
      <p:bldP spid="113685" grpId="1"/>
      <p:bldP spid="113686" grpId="0"/>
      <p:bldP spid="113686" grpId="1"/>
      <p:bldP spid="113687" grpId="0"/>
      <p:bldP spid="113687" grpId="1"/>
      <p:bldP spid="113688" grpId="0"/>
      <p:bldP spid="11368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bg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985963" y="381000"/>
            <a:ext cx="3805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A50021"/>
                </a:solidFill>
                <a:latin typeface="VNI-Souvir" pitchFamily="2" charset="0"/>
              </a:rPr>
              <a:t>DAËN DOØ: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066800" y="1858963"/>
            <a:ext cx="7467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0033CC"/>
                </a:solidFill>
                <a:latin typeface="VNI-Times" pitchFamily="2" charset="0"/>
              </a:rPr>
              <a:t>- Tìm theâm caùc töø gaàn nghóa vaø traùi nghóa vôùi töø Duõng caûm.</a:t>
            </a:r>
          </a:p>
          <a:p>
            <a:pPr algn="just">
              <a:spcBef>
                <a:spcPct val="50000"/>
              </a:spcBef>
            </a:pPr>
            <a:endParaRPr lang="en-US" altLang="en-US" sz="3200" b="1">
              <a:solidFill>
                <a:srgbClr val="0033CC"/>
              </a:solidFill>
              <a:latin typeface="VNI-Times" pitchFamily="2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3200" b="1" u="sng">
                <a:solidFill>
                  <a:srgbClr val="0033CC"/>
                </a:solidFill>
                <a:latin typeface="VNI-Times" pitchFamily="2" charset="0"/>
              </a:rPr>
              <a:t>Chuaån bò</a:t>
            </a:r>
            <a:r>
              <a:rPr lang="en-US" altLang="en-US" sz="3200" b="1">
                <a:solidFill>
                  <a:srgbClr val="0033CC"/>
                </a:solidFill>
                <a:latin typeface="VNI-Times" pitchFamily="2" charset="0"/>
              </a:rPr>
              <a:t> : Caâu khieán 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22" name="Group 10"/>
          <p:cNvGrpSpPr>
            <a:grpSpLocks/>
          </p:cNvGrpSpPr>
          <p:nvPr/>
        </p:nvGrpSpPr>
        <p:grpSpPr bwMode="auto">
          <a:xfrm>
            <a:off x="0" y="6350"/>
            <a:ext cx="9144000" cy="6851650"/>
            <a:chOff x="0" y="4"/>
            <a:chExt cx="5760" cy="4316"/>
          </a:xfrm>
        </p:grpSpPr>
        <p:pic>
          <p:nvPicPr>
            <p:cNvPr id="25603" name="Picture 4" descr="MIL1000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"/>
              <a:ext cx="5760" cy="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64" y="960"/>
              <a:ext cx="3960" cy="20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4800" b="1" i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 CÁC EM CHĂM </a:t>
              </a:r>
              <a:endParaRPr lang="en-US" sz="4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Meli" pitchFamily="2" charset="0"/>
              </a:endParaRPr>
            </a:p>
            <a:p>
              <a:pPr algn="ctr">
                <a:defRPr/>
              </a:pPr>
              <a:r>
                <a:rPr lang="en-US" sz="4800" b="1" i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GIỎI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14400" y="2041525"/>
            <a:ext cx="7620000" cy="1920875"/>
          </a:xfrm>
          <a:prstGeom prst="rect">
            <a:avLst/>
          </a:prstGeom>
          <a:solidFill>
            <a:srgbClr val="FAFC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VNI-Helve" pitchFamily="2" charset="0"/>
              </a:rPr>
              <a:t>Hoaït ñoäng 1</a:t>
            </a:r>
            <a:r>
              <a:rPr lang="en-US" altLang="en-US" sz="4000" b="1">
                <a:solidFill>
                  <a:srgbClr val="FF6600"/>
                </a:solidFill>
                <a:latin typeface="VNI-Helve" pitchFamily="2" charset="0"/>
              </a:rPr>
              <a:t> : MÔÛ ROÄNG VOÁN TÖØ : TÖØ NGÖÕ VEÀ ÑOÀ DUØNG HOÏC TAÄP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228600"/>
            <a:ext cx="9144000" cy="7315200"/>
            <a:chOff x="719" y="648"/>
            <a:chExt cx="4129" cy="2999"/>
          </a:xfrm>
        </p:grpSpPr>
        <p:grpSp>
          <p:nvGrpSpPr>
            <p:cNvPr id="6150" name="Group 3"/>
            <p:cNvGrpSpPr>
              <a:grpSpLocks/>
            </p:cNvGrpSpPr>
            <p:nvPr/>
          </p:nvGrpSpPr>
          <p:grpSpPr bwMode="auto">
            <a:xfrm>
              <a:off x="719" y="648"/>
              <a:ext cx="4129" cy="2999"/>
              <a:chOff x="719" y="648"/>
              <a:chExt cx="4129" cy="2999"/>
            </a:xfrm>
          </p:grpSpPr>
          <p:pic>
            <p:nvPicPr>
              <p:cNvPr id="6152" name="Picture 4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3" name="Picture 5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4" name="Picture 6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5" name="Picture 7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6" name="Picture 8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9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8" name="Picture 10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Picture 11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0" name="Picture 12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1" name="Picture 13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2" name="Picture 14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3" name="Picture 15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4" name="Picture 16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17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18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19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8" name="Picture 20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408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69" name="Group 21"/>
              <p:cNvGrpSpPr>
                <a:grpSpLocks/>
              </p:cNvGrpSpPr>
              <p:nvPr/>
            </p:nvGrpSpPr>
            <p:grpSpPr bwMode="auto">
              <a:xfrm>
                <a:off x="720" y="720"/>
                <a:ext cx="4128" cy="216"/>
                <a:chOff x="672" y="720"/>
                <a:chExt cx="4128" cy="216"/>
              </a:xfrm>
            </p:grpSpPr>
            <p:pic>
              <p:nvPicPr>
                <p:cNvPr id="6194" name="Picture 22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95" name="Picture 23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96" name="Picture 24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4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97" name="Picture 25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4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98" name="Picture 26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6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99" name="Picture 27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0" name="Picture 28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1" name="Picture 29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2" name="Picture 30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8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3" name="Picture 31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4" name="Picture 32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5" name="Picture 33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8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6" name="Picture 34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8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7" name="Picture 35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8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8" name="Picture 36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8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09" name="Picture 37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4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10" name="Picture 38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11" name="Picture 39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2" y="7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170" name="Group 40"/>
              <p:cNvGrpSpPr>
                <a:grpSpLocks/>
              </p:cNvGrpSpPr>
              <p:nvPr/>
            </p:nvGrpSpPr>
            <p:grpSpPr bwMode="auto">
              <a:xfrm>
                <a:off x="719" y="648"/>
                <a:ext cx="217" cy="2999"/>
                <a:chOff x="719" y="648"/>
                <a:chExt cx="217" cy="2999"/>
              </a:xfrm>
            </p:grpSpPr>
            <p:pic>
              <p:nvPicPr>
                <p:cNvPr id="6182" name="Picture 41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3431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83" name="Picture 42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3191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84" name="Picture 43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20" y="276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85" name="Picture 44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252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86" name="Picture 45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2280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87" name="Picture 46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2088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88" name="Picture 47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1848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89" name="Picture 48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1608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90" name="Picture 49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1368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91" name="Picture 50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1128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92" name="Picture 51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888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93" name="Picture 52" descr="Variados283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719" y="648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171" name="Picture 53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608" y="3216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2" name="Picture 54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609" y="2832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Picture 55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608" y="2592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4" name="Picture 56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608" y="2352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57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608" y="192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6" name="Picture 58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608" y="168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7" name="Picture 59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608" y="144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8" name="Picture 60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608" y="120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9" name="Picture 61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4608" y="96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0" name="Picture 62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160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1" name="Picture 63" descr="Variados28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976"/>
                <a:ext cx="21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1" name="Picture 64" descr="Variados283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7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74" name="Picture 70" descr="Anjo_06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14779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75" name="li qua ke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77" name="Text Box 73"/>
          <p:cNvSpPr txBox="1">
            <a:spLocks noChangeArrowheads="1"/>
          </p:cNvSpPr>
          <p:nvPr/>
        </p:nvSpPr>
        <p:spPr bwMode="auto">
          <a:xfrm>
            <a:off x="762000" y="14478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AFCA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VNI-Helve" pitchFamily="2" charset="0"/>
              </a:rPr>
              <a:t>Hoaït ñoäng 1</a:t>
            </a:r>
            <a:r>
              <a:rPr lang="en-US" altLang="en-US" sz="3600" b="1">
                <a:solidFill>
                  <a:srgbClr val="FF6600"/>
                </a:solidFill>
                <a:latin typeface="VNI-Helve" pitchFamily="2" charset="0"/>
              </a:rPr>
              <a:t> :</a:t>
            </a:r>
            <a:br>
              <a:rPr lang="en-US" altLang="en-US" sz="3600" b="1">
                <a:solidFill>
                  <a:srgbClr val="FF6600"/>
                </a:solidFill>
                <a:latin typeface="VNI-Helve" pitchFamily="2" charset="0"/>
              </a:rPr>
            </a:br>
            <a:r>
              <a:rPr lang="en-US" altLang="en-US" sz="3600" b="1">
                <a:solidFill>
                  <a:srgbClr val="FF6600"/>
                </a:solidFill>
                <a:latin typeface="VNI-Helve" pitchFamily="2" charset="0"/>
              </a:rPr>
              <a:t>MÔÛ ROÄNG VOÁN TÖØ : DUÕNG CAÛM 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0.02778 L 0.31094 0.03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75"/>
                </p:tgtEl>
              </p:cMediaNode>
            </p:audio>
          </p:childTnLst>
        </p:cTn>
      </p:par>
    </p:tnLst>
    <p:bldLst>
      <p:bldP spid="983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CA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33400" y="1400175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0000FF"/>
                </a:solidFill>
                <a:latin typeface="VNI-Times" pitchFamily="2" charset="0"/>
              </a:rPr>
              <a:t>Baøi 1 :</a:t>
            </a:r>
            <a:r>
              <a:rPr lang="en-US" altLang="en-US" sz="3600" b="1">
                <a:solidFill>
                  <a:srgbClr val="0000FF"/>
                </a:solidFill>
                <a:latin typeface="VNI-Times" pitchFamily="2" charset="0"/>
              </a:rPr>
              <a:t> Tìm nhöõng töø cuøng nghóa vaø traùi nghóa vôùi töø duõng caûm :</a:t>
            </a:r>
          </a:p>
        </p:txBody>
      </p:sp>
      <p:sp>
        <p:nvSpPr>
          <p:cNvPr id="7172" name="Rectangle 583"/>
          <p:cNvSpPr>
            <a:spLocks noChangeArrowheads="1"/>
          </p:cNvSpPr>
          <p:nvPr/>
        </p:nvSpPr>
        <p:spPr bwMode="auto">
          <a:xfrm>
            <a:off x="0" y="6611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6868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: a/ </a:t>
            </a:r>
            <a:r>
              <a:rPr lang="en-US" altLang="en-US" sz="2800">
                <a:latin typeface="Times New Roman" panose="02020603050405020304" pitchFamily="18" charset="0"/>
              </a:rPr>
              <a:t>Tìm những  từ cùng nghĩa với từ dũng cảm ?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M: 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Từ cùng nghĩa : can đảm 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b/ Tìm những từ trái nghĩa với từ dũng cảm ? 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M 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Từ trái nghĩa : hèn nhát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685800" y="1600200"/>
            <a:ext cx="3581400" cy="6413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altLang="en-US" sz="3200" b="1" u="sng">
                <a:solidFill>
                  <a:srgbClr val="FF0000"/>
                </a:solidFill>
                <a:latin typeface="VNI-Times" pitchFamily="2" charset="0"/>
              </a:rPr>
              <a:t>Töø cuøng nghóa</a:t>
            </a: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 :</a:t>
            </a:r>
          </a:p>
        </p:txBody>
      </p:sp>
      <p:pic>
        <p:nvPicPr>
          <p:cNvPr id="9219" name="Picture 3" descr="HOLLY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OLLY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257800" y="1600200"/>
            <a:ext cx="3581400" cy="6413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altLang="en-US" sz="3200" b="1" u="sng">
                <a:solidFill>
                  <a:srgbClr val="FF0000"/>
                </a:solidFill>
                <a:latin typeface="VNI-Times" pitchFamily="2" charset="0"/>
              </a:rPr>
              <a:t>Töø traùi nghóa</a:t>
            </a: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3886200" cy="3937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altLang="en-US" sz="3600" b="1">
                <a:solidFill>
                  <a:srgbClr val="0033CC"/>
                </a:solidFill>
                <a:latin typeface="VNI-Times" pitchFamily="2" charset="0"/>
              </a:rPr>
              <a:t>can ñaûm , can tröôøng , gan daï , gan goùc , gan lì , baïo gan , taùo baïo , anh huøng , anh duõng , quaû caûm , … </a:t>
            </a:r>
            <a:endParaRPr lang="en-US" altLang="en-US" sz="36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3124200" y="457200"/>
            <a:ext cx="3581400" cy="7016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altLang="en-US" sz="4000" b="1">
                <a:solidFill>
                  <a:srgbClr val="FF0000"/>
                </a:solidFill>
                <a:latin typeface="VNI-Times" pitchFamily="2" charset="0"/>
              </a:rPr>
              <a:t>Dũng cảm</a:t>
            </a:r>
            <a:r>
              <a:rPr lang="en-US" altLang="en-US" sz="3200" b="1" u="sng">
                <a:solidFill>
                  <a:srgbClr val="FF0000"/>
                </a:solidFill>
                <a:latin typeface="VNI-Times" pitchFamily="2" charset="0"/>
              </a:rPr>
              <a:t> </a:t>
            </a:r>
            <a:endParaRPr lang="en-US" alt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4953000" y="2667000"/>
            <a:ext cx="3962400" cy="3937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altLang="en-US" sz="3600" b="1">
                <a:solidFill>
                  <a:srgbClr val="0033CC"/>
                </a:solidFill>
                <a:latin typeface="VNI-Times" pitchFamily="2" charset="0"/>
              </a:rPr>
              <a:t>nhaùt gan , nhuùt nhaùt , heøn nhaùt , ñôùn heøn , heøn maït , heøn haï , baïc nhöôïc , nhu nhöôïc , khieáp nhöôïc , … </a:t>
            </a:r>
            <a:endParaRPr lang="en-US" altLang="en-US" sz="36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10612" name="Line 20"/>
          <p:cNvSpPr>
            <a:spLocks noChangeShapeType="1"/>
          </p:cNvSpPr>
          <p:nvPr/>
        </p:nvSpPr>
        <p:spPr bwMode="auto">
          <a:xfrm flipH="1">
            <a:off x="2133600" y="1219200"/>
            <a:ext cx="2514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4572000" y="1219200"/>
            <a:ext cx="1981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>
            <a:off x="6324600" y="2286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 flipH="1">
            <a:off x="1905000" y="2209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7" grpId="0" animBg="1"/>
      <p:bldP spid="110598" grpId="0" animBg="1"/>
      <p:bldP spid="110600" grpId="0" animBg="1"/>
      <p:bldP spid="1106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Cuunan29_1_09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315200" cy="5257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981200" y="59436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>
                <a:latin typeface="Arial" panose="020B0604020202020204" pitchFamily="34" charset="0"/>
              </a:rPr>
              <a:t>Anh Mai Văn Luyện đã lao mình xuống dòng nước dữ cứu người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281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838200" y="10668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u="sng">
                <a:solidFill>
                  <a:srgbClr val="FF6600"/>
                </a:solidFill>
                <a:latin typeface="Times New Roman" panose="02020603050405020304" pitchFamily="18" charset="0"/>
              </a:rPr>
              <a:t>Bài tập 2</a:t>
            </a:r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</a:rPr>
              <a:t> :  Đặt câu với một trong các  từ tìm được?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838200" y="2971800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Revue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Revue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Revue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Revue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Revu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Revue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u="sng">
                <a:latin typeface="Times New Roman" panose="02020603050405020304" pitchFamily="18" charset="0"/>
              </a:rPr>
              <a:t>Ví dụ</a:t>
            </a:r>
            <a:r>
              <a:rPr lang="en-US" altLang="en-US" sz="5400">
                <a:latin typeface="Times New Roman" panose="02020603050405020304" pitchFamily="18" charset="0"/>
              </a:rPr>
              <a:t> :  Anh ấy thật dũng cảm.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Revue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639</Words>
  <Application>Microsoft Office PowerPoint</Application>
  <PresentationFormat>On-screen Show (4:3)</PresentationFormat>
  <Paragraphs>85</Paragraphs>
  <Slides>22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FPT</cp:lastModifiedBy>
  <cp:revision>415</cp:revision>
  <dcterms:created xsi:type="dcterms:W3CDTF">2005-10-16T04:20:34Z</dcterms:created>
  <dcterms:modified xsi:type="dcterms:W3CDTF">2020-04-19T14:21:15Z</dcterms:modified>
</cp:coreProperties>
</file>